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smtClean="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sudhagar87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SUDHAGAR 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ID:au612821105018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smtClean="0">
                <a:solidFill>
                  <a:schemeClr val="bg1"/>
                </a:solidFill>
              </a:rPr>
              <a:t>College Name: </a:t>
            </a:r>
            <a:r>
              <a:rPr lang="en-US" sz="1100" dirty="0" err="1" smtClean="0">
                <a:solidFill>
                  <a:schemeClr val="bg1"/>
                </a:solidFill>
              </a:rPr>
              <a:t>Varuvan</a:t>
            </a:r>
            <a:r>
              <a:rPr lang="en-US" sz="1100" dirty="0" smtClean="0">
                <a:solidFill>
                  <a:schemeClr val="bg1"/>
                </a:solidFill>
              </a:rPr>
              <a:t> </a:t>
            </a:r>
            <a:r>
              <a:rPr lang="en-US" sz="1100" dirty="0" err="1" smtClean="0">
                <a:solidFill>
                  <a:schemeClr val="bg1"/>
                </a:solidFill>
              </a:rPr>
              <a:t>V</a:t>
            </a:r>
            <a:r>
              <a:rPr lang="en-US" sz="1100" dirty="0" err="1" smtClean="0">
                <a:solidFill>
                  <a:schemeClr val="bg1"/>
                </a:solidFill>
              </a:rPr>
              <a:t>adivelan</a:t>
            </a:r>
            <a:r>
              <a:rPr lang="en-US" sz="1100" dirty="0" smtClean="0">
                <a:solidFill>
                  <a:schemeClr val="bg1"/>
                </a:solidFill>
              </a:rPr>
              <a:t> </a:t>
            </a:r>
            <a:r>
              <a:rPr lang="en-US" sz="1100" dirty="0" smtClean="0">
                <a:solidFill>
                  <a:schemeClr val="bg1"/>
                </a:solidFill>
              </a:rPr>
              <a:t>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smtClean="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smtClean="0"/>
          </a:p>
          <a:p>
            <a:pPr marL="342900" lvl="0" indent="-342900" algn="just">
              <a:spcBef>
                <a:spcPts val="400"/>
              </a:spcBef>
              <a:buClr>
                <a:schemeClr val="dk1"/>
              </a:buClr>
              <a:buSzPts val="2000"/>
              <a:buChar char="•"/>
            </a:pPr>
            <a:r>
              <a:rPr lang="en-US" sz="1200" dirty="0" smtClean="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smtClean="0"/>
              <a:t>Ongoing research into earthquake precursors, such as changes in groundwater levels, electromagnetic signals, and animal </a:t>
            </a:r>
            <a:r>
              <a:rPr lang="en-US" sz="1200" dirty="0" err="1" smtClean="0"/>
              <a:t>behaviour</a:t>
            </a:r>
            <a:r>
              <a:rPr lang="en-US" sz="1200" dirty="0" smtClean="0"/>
              <a:t>, may lead to the identification of new precursory indicators.</a:t>
            </a:r>
          </a:p>
          <a:p>
            <a:pPr marL="342900" lvl="0" indent="-342900" algn="just">
              <a:spcBef>
                <a:spcPts val="400"/>
              </a:spcBef>
              <a:buClr>
                <a:schemeClr val="dk1"/>
              </a:buClr>
              <a:buSzPts val="2000"/>
              <a:buChar char="•"/>
            </a:pPr>
            <a:r>
              <a:rPr lang="en-US" sz="1200" dirty="0" smtClean="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smtClean="0"/>
              <a:t>GITHUB LINK</a:t>
            </a:r>
            <a:r>
              <a:rPr lang="en-GB" b="1" dirty="0" smtClean="0"/>
              <a:t>:</a:t>
            </a:r>
            <a:br>
              <a:rPr lang="en-GB" b="1" dirty="0" smtClean="0"/>
            </a:br>
            <a:r>
              <a:rPr lang="en-GB" sz="2400" u="sng" dirty="0" smtClean="0">
                <a:solidFill>
                  <a:schemeClr val="hlink"/>
                </a:solidFill>
                <a:hlinkClick r:id="rId2"/>
              </a:rPr>
              <a:t>https://</a:t>
            </a:r>
            <a:r>
              <a:rPr lang="en-GB" sz="2400" u="sng" dirty="0" smtClean="0">
                <a:solidFill>
                  <a:schemeClr val="hlink"/>
                </a:solidFill>
                <a:hlinkClick r:id="rId2"/>
              </a:rPr>
              <a:t>github.com/sudhagar877</a:t>
            </a:r>
            <a:r>
              <a:rPr lang="en-GB" sz="2400" u="sng" dirty="0" smtClean="0">
                <a:solidFill>
                  <a:schemeClr val="hlink"/>
                </a:solidFill>
              </a:rPr>
              <a:t/>
            </a:r>
            <a:br>
              <a:rPr lang="en-GB" sz="2400" u="sng" dirty="0" smtClean="0">
                <a:solidFill>
                  <a:schemeClr val="hlink"/>
                </a:solidFill>
              </a:rPr>
            </a:br>
            <a:r>
              <a:rPr lang="en-GB" sz="2400" dirty="0" smtClean="0">
                <a:solidFill>
                  <a:srgbClr val="0000FF"/>
                </a:solidFill>
              </a:rPr>
              <a:t/>
            </a:r>
            <a:br>
              <a:rPr lang="en-GB" sz="2400" dirty="0" smtClean="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a:t>
            </a:r>
            <a:r>
              <a:rPr lang="en-US" sz="1600" b="1" dirty="0" smtClean="0">
                <a:solidFill>
                  <a:srgbClr val="213163"/>
                </a:solidFill>
              </a:rPr>
              <a:t>Project:</a:t>
            </a:r>
          </a:p>
          <a:p>
            <a:pPr lvl="0">
              <a:buSzPts val="2800"/>
            </a:pPr>
            <a:r>
              <a:rPr lang="en-US" sz="1600" b="1" dirty="0" smtClean="0">
                <a:solidFill>
                  <a:srgbClr val="213163"/>
                </a:solidFill>
                <a:hlinkClick r:id="rId3"/>
              </a:rPr>
              <a:t> </a:t>
            </a:r>
            <a:endParaRPr lang="en-US" sz="1600" b="1" dirty="0" smtClean="0">
              <a:solidFill>
                <a:srgbClr val="213163"/>
              </a:solidFill>
              <a:hlinkClick r:id="rId3"/>
            </a:endParaRPr>
          </a:p>
          <a:p>
            <a:pPr lvl="0">
              <a:buSzPts val="2800"/>
            </a:pPr>
            <a:endParaRPr lang="en-US" sz="1600" b="1" dirty="0" smtClean="0">
              <a:solidFill>
                <a:srgbClr val="213163"/>
              </a:solidFill>
              <a:hlinkClick r:id="rId3"/>
            </a:endParaRPr>
          </a:p>
          <a:p>
            <a:pPr lvl="0">
              <a:buSzPts val="2800"/>
            </a:pPr>
            <a:r>
              <a:rPr lang="en-US" sz="1600" b="1" dirty="0" smtClean="0">
                <a:solidFill>
                  <a:srgbClr val="213163"/>
                </a:solidFill>
                <a:hlinkClick r:id="rId3"/>
              </a:rPr>
              <a:t> </a:t>
            </a:r>
            <a:r>
              <a:rPr lang="en-IN" sz="2000" dirty="0" smtClean="0">
                <a:hlinkClick r:id="rId3"/>
              </a:rPr>
              <a:t>https</a:t>
            </a:r>
            <a:r>
              <a:rPr lang="en-IN" sz="2000" dirty="0" smtClean="0">
                <a:hlinkClick r:id="rId3"/>
              </a:rPr>
              <a:t>://</a:t>
            </a:r>
            <a:r>
              <a:rPr lang="en-IN" sz="2000" dirty="0" smtClean="0">
                <a:hlinkClick r:id="rId3"/>
              </a:rPr>
              <a:t>github.com/Sudhagar877/Earthquake_Prediction_System</a:t>
            </a:r>
            <a:endParaRPr lang="en-IN" sz="2000" dirty="0" smtClean="0"/>
          </a:p>
          <a:p>
            <a:pPr>
              <a:buSzPts val="2800"/>
            </a:pPr>
            <a:endParaRPr lang="en-GB" sz="1600" b="1" dirty="0" smtClean="0">
              <a:solidFill>
                <a:srgbClr val="213163"/>
              </a:solidFill>
            </a:endParaRPr>
          </a:p>
          <a:p>
            <a:pPr>
              <a:buSzPts val="2800"/>
            </a:pPr>
            <a:r>
              <a:rPr lang="en-GB" sz="1600" b="1" dirty="0" smtClean="0">
                <a:solidFill>
                  <a:srgbClr val="213163"/>
                </a:solidFill>
              </a:rPr>
              <a:t> </a:t>
            </a:r>
            <a:r>
              <a:rPr lang="en-GB" sz="1600" b="1" dirty="0" smtClean="0">
                <a:solidFill>
                  <a:srgbClr val="213163"/>
                </a:solidFill>
              </a:rPr>
              <a:t>      </a:t>
            </a:r>
            <a:endParaRPr lang="en-US" sz="1600" b="1" dirty="0" smtClean="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smtClean="0">
                <a:solidFill>
                  <a:srgbClr val="213163"/>
                </a:solidFill>
              </a:rPr>
              <a:t> </a:t>
            </a:r>
            <a:endParaRPr lang="en-IN" sz="1600" b="1" dirty="0" smtClean="0">
              <a:solidFill>
                <a:srgbClr val="213163"/>
              </a:solidFill>
            </a:endParaRPr>
          </a:p>
          <a:p>
            <a:endParaRPr lang="en-IN" sz="1600" b="1" dirty="0" smtClean="0">
              <a:solidFill>
                <a:srgbClr val="213163"/>
              </a:solidFill>
            </a:endParaRPr>
          </a:p>
          <a:p>
            <a:r>
              <a:rPr lang="en-GB" sz="1600" b="1" dirty="0" smtClean="0">
                <a:solidFill>
                  <a:srgbClr val="213163"/>
                </a:solidFill>
              </a:rPr>
              <a:t> </a:t>
            </a:r>
            <a:endParaRPr lang="en-IN" sz="1600" b="1" dirty="0" smtClean="0">
              <a:solidFill>
                <a:srgbClr val="213163"/>
              </a:solidFill>
            </a:endParaRPr>
          </a:p>
        </p:txBody>
      </p:sp>
    </p:spTree>
    <p:extLst>
      <p:ext uri="{BB962C8B-B14F-4D97-AF65-F5344CB8AC3E}">
        <p14:creationId xmlns:p14="http://schemas.microsoft.com/office/powerpoint/2010/main" xmlns="" val="94365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Conclusion:</a:t>
            </a:r>
          </a:p>
          <a:p>
            <a:pPr marL="342900" lvl="0" indent="-342900" algn="just">
              <a:buClr>
                <a:srgbClr val="0D0D0D"/>
              </a:buClr>
              <a:buSzPts val="2000"/>
              <a:buChar char="•"/>
            </a:pPr>
            <a:r>
              <a:rPr lang="en-US" sz="1600" dirty="0" smtClean="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Magnitude based prediction.</a:t>
            </a:r>
            <a:endParaRPr lang="en-US" sz="1600" dirty="0" smtClean="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latin typeface="+mn-lt"/>
              </a:rPr>
              <a:t>Reference:</a:t>
            </a:r>
          </a:p>
          <a:p>
            <a:pPr marL="342900" lvl="0" indent="-342900" algn="just">
              <a:buClr>
                <a:srgbClr val="0D0D0D"/>
              </a:buClr>
              <a:buSzPts val="2000"/>
              <a:buChar char="•"/>
            </a:pPr>
            <a:r>
              <a:rPr lang="en-GB" sz="1600" dirty="0" smtClean="0">
                <a:solidFill>
                  <a:srgbClr val="0D0D0D"/>
                </a:solidFill>
              </a:rPr>
              <a:t>Martinez, J., &amp; Bernal, J. (2018). "Earthquake magnitude prediction using random forest algorithm." </a:t>
            </a:r>
            <a:r>
              <a:rPr lang="en-GB" sz="1600" i="1" dirty="0" smtClean="0">
                <a:solidFill>
                  <a:srgbClr val="0D0D0D"/>
                </a:solidFill>
              </a:rPr>
              <a:t>Journal of Earthquake Engineering</a:t>
            </a:r>
            <a:r>
              <a:rPr lang="en-GB" sz="1600" dirty="0" smtClean="0">
                <a:solidFill>
                  <a:srgbClr val="0D0D0D"/>
                </a:solidFill>
              </a:rPr>
              <a:t>, 22(7), 1261-1276.</a:t>
            </a:r>
            <a:endParaRPr lang="en-GB" sz="1600" dirty="0" smtClean="0"/>
          </a:p>
          <a:p>
            <a:pPr marL="342900" lvl="0" indent="-342900" algn="just">
              <a:lnSpc>
                <a:spcPct val="150000"/>
              </a:lnSpc>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Zhu,W.et</a:t>
            </a:r>
            <a:r>
              <a:rPr lang="en-GB" sz="1600" dirty="0" smtClean="0">
                <a:solidFill>
                  <a:srgbClr val="0D0D0D"/>
                </a:solidFill>
              </a:rPr>
              <a:t> al.(2020)- This study  investigates the application of  machine learning algorithms , including deep neural networks, for earthquake prediction using seismic waveform data.</a:t>
            </a:r>
            <a:endParaRPr lang="en-GB" sz="1600" dirty="0" smtClean="0"/>
          </a:p>
          <a:p>
            <a:pPr marL="342900" lvl="0" indent="-342900" algn="just">
              <a:spcBef>
                <a:spcPts val="400"/>
              </a:spcBef>
              <a:buClr>
                <a:srgbClr val="0D0D0D"/>
              </a:buClr>
              <a:buSzPts val="2000"/>
              <a:buChar char="•"/>
            </a:pPr>
            <a:r>
              <a:rPr lang="en-GB" sz="1600" dirty="0" smtClean="0">
                <a:solidFill>
                  <a:srgbClr val="0D0D0D"/>
                </a:solidFill>
              </a:rPr>
              <a:t>Allen , R.M. (2021)-This review provides an overview of earthquake early warning </a:t>
            </a:r>
            <a:r>
              <a:rPr lang="en-GB" sz="1600" dirty="0" err="1" smtClean="0">
                <a:solidFill>
                  <a:srgbClr val="0D0D0D"/>
                </a:solidFill>
              </a:rPr>
              <a:t>systems,discussing</a:t>
            </a:r>
            <a:r>
              <a:rPr lang="en-GB" sz="1600" dirty="0" smtClean="0">
                <a:solidFill>
                  <a:srgbClr val="0D0D0D"/>
                </a:solidFill>
              </a:rPr>
              <a:t> their </a:t>
            </a:r>
            <a:r>
              <a:rPr lang="en-GB" sz="1600" dirty="0" err="1" smtClean="0">
                <a:solidFill>
                  <a:srgbClr val="0D0D0D"/>
                </a:solidFill>
              </a:rPr>
              <a:t>principles,capabilities,and</a:t>
            </a:r>
            <a:r>
              <a:rPr lang="en-GB" sz="1600" dirty="0" smtClean="0">
                <a:solidFill>
                  <a:srgbClr val="0D0D0D"/>
                </a:solidFill>
              </a:rPr>
              <a:t> challenges.</a:t>
            </a:r>
            <a:endParaRPr lang="en-GB" sz="1600" dirty="0" smtClean="0"/>
          </a:p>
          <a:p>
            <a:pPr>
              <a:buSzPts val="2800"/>
            </a:pPr>
            <a:endParaRPr lang="en-US" sz="1600" b="1" dirty="0">
              <a:solidFill>
                <a:srgbClr val="213163"/>
              </a:solidFill>
              <a:latin typeface="+mn-lt"/>
            </a:endParaRPr>
          </a:p>
        </p:txBody>
      </p:sp>
    </p:spTree>
    <p:extLst>
      <p:ext uri="{BB962C8B-B14F-4D97-AF65-F5344CB8AC3E}">
        <p14:creationId xmlns:p14="http://schemas.microsoft.com/office/powerpoint/2010/main" xmlns=""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smtClean="0"/>
              <a:t>Deployment</a:t>
            </a:r>
            <a:r>
              <a:rPr lang="en-US" dirty="0" smtClean="0"/>
              <a:t> </a:t>
            </a:r>
            <a:r>
              <a:rPr lang="en-US" dirty="0"/>
              <a:t>&amp;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smtClean="0"/>
              <a:t> Earthquakes </a:t>
            </a:r>
            <a:r>
              <a:rPr lang="en-US" sz="1800" dirty="0" smtClean="0"/>
              <a:t>are natural disasters with devastating consequences, often causing loss of life and extensive damage to infrastructure</a:t>
            </a:r>
            <a:r>
              <a:rPr lang="en-US" sz="1800" dirty="0" smtClean="0"/>
              <a:t>.</a:t>
            </a:r>
          </a:p>
          <a:p>
            <a:pPr algn="just">
              <a:spcBef>
                <a:spcPts val="600"/>
              </a:spcBef>
              <a:buFont typeface="Arial" pitchFamily="34" charset="0"/>
              <a:buChar char="•"/>
            </a:pPr>
            <a:r>
              <a:rPr lang="en-US" sz="1800" dirty="0" smtClean="0"/>
              <a:t>  The </a:t>
            </a:r>
            <a:r>
              <a:rPr lang="en-US" sz="1800" dirty="0" smtClean="0"/>
              <a:t>ability to predict earthquakes with accuracy and timeliness is crucial for minimizing their impact and implementing effective disaster management strategies. </a:t>
            </a:r>
            <a:endParaRPr lang="en-US" sz="1800" dirty="0" smtClean="0"/>
          </a:p>
          <a:p>
            <a:pPr algn="just">
              <a:spcBef>
                <a:spcPts val="600"/>
              </a:spcBef>
              <a:buFont typeface="Arial" pitchFamily="34" charset="0"/>
              <a:buChar char="•"/>
            </a:pPr>
            <a:r>
              <a:rPr lang="en-US" sz="1800" dirty="0" smtClean="0"/>
              <a:t>In </a:t>
            </a:r>
            <a:r>
              <a:rPr lang="en-US" sz="1800" dirty="0" smtClean="0"/>
              <a:t>recent years, advancements in technology and data analytics have facilitated the development of sophisticated earthquake prediction systems.</a:t>
            </a:r>
            <a:endParaRPr lang="en-US" sz="1800" dirty="0"/>
          </a:p>
          <a:p>
            <a:pPr>
              <a:spcBef>
                <a:spcPts val="600"/>
              </a:spcBef>
            </a:pP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smtClean="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smtClean="0"/>
              <a:t> Analyzing  data from seismic sensor, historical patters, and various </a:t>
            </a:r>
            <a:r>
              <a:rPr lang="en-US" sz="1800" dirty="0" err="1" smtClean="0"/>
              <a:t>modelling</a:t>
            </a:r>
            <a:r>
              <a:rPr lang="en-US" sz="1800" dirty="0" smtClean="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smtClean="0"/>
          </a:p>
          <a:p>
            <a:pPr algn="just"/>
            <a:r>
              <a:rPr lang="en-US" sz="1800" dirty="0"/>
              <a:t/>
            </a:r>
            <a:br>
              <a:rPr lang="en-US" sz="1800" dirty="0"/>
            </a:br>
            <a:endParaRPr lang="en-US" sz="1800"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smtClean="0">
                <a:solidFill>
                  <a:srgbClr val="000000"/>
                </a:solidFill>
                <a:effectLst/>
              </a:rPr>
              <a:t>Aim:  T</a:t>
            </a:r>
            <a:r>
              <a:rPr lang="en-US" dirty="0" smtClean="0"/>
              <a:t>he </a:t>
            </a:r>
            <a:r>
              <a:rPr lang="en-US" dirty="0" smtClean="0"/>
              <a:t>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smtClean="0"/>
              <a:t> </a:t>
            </a:r>
            <a:endParaRPr lang="en-US" dirty="0" smtClean="0"/>
          </a:p>
          <a:p>
            <a:pPr algn="just">
              <a:spcBef>
                <a:spcPts val="600"/>
              </a:spcBef>
              <a:buFont typeface="Arial" pitchFamily="34" charset="0"/>
              <a:buChar char="•"/>
            </a:pPr>
            <a:r>
              <a:rPr lang="en-US" dirty="0" smtClean="0"/>
              <a:t>The  goal  is  to  develop  a  machine  learning  model  for  Earth  Quake </a:t>
            </a:r>
            <a:r>
              <a:rPr lang="en-US" dirty="0" smtClean="0"/>
              <a:t>Prediction</a:t>
            </a:r>
            <a:r>
              <a:rPr lang="en-US" dirty="0" smtClean="0"/>
              <a:t>,  to  potentially  replace  the  updatable  supervised  machine  learning </a:t>
            </a:r>
            <a:r>
              <a:rPr lang="en-US" dirty="0" smtClean="0"/>
              <a:t>classification  </a:t>
            </a:r>
            <a:r>
              <a:rPr lang="en-US" dirty="0" smtClean="0"/>
              <a:t>models  by  predicting  results  in  the  form  of  best  accuracy  </a:t>
            </a:r>
            <a:r>
              <a:rPr lang="en-US" dirty="0" smtClean="0"/>
              <a:t>by comparing </a:t>
            </a:r>
            <a:r>
              <a:rPr lang="en-US" dirty="0" smtClean="0"/>
              <a:t>supervised algorithm. </a:t>
            </a:r>
          </a:p>
          <a:p>
            <a:pPr>
              <a:spcBef>
                <a:spcPts val="600"/>
              </a:spcBef>
            </a:pPr>
            <a:r>
              <a:rPr lang="en-US" dirty="0" smtClean="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smtClean="0"/>
              <a:t> </a:t>
            </a:r>
            <a:endParaRPr lang="en-US" dirty="0" smtClean="0"/>
          </a:p>
          <a:p>
            <a:pPr marL="173736" indent="-173736" fontAlgn="base">
              <a:spcAft>
                <a:spcPts val="800"/>
              </a:spcAft>
              <a:buClr>
                <a:srgbClr val="213163"/>
              </a:buClr>
              <a:buFont typeface="Arial" panose="020B0604020202020204" pitchFamily="34" charset="0"/>
              <a:buChar char="•"/>
            </a:pPr>
            <a:endParaRPr lang="en-US" dirty="0" smtClean="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smtClean="0"/>
              <a:t>PROPOSED SYSTEM</a:t>
            </a:r>
            <a:endParaRPr lang="en-US" sz="1200" b="1" dirty="0" smtClean="0"/>
          </a:p>
          <a:p>
            <a:pPr marL="342900" lvl="0" indent="-342900" algn="just">
              <a:lnSpc>
                <a:spcPct val="90000"/>
              </a:lnSpc>
              <a:buClr>
                <a:schemeClr val="dk1"/>
              </a:buClr>
              <a:buSzPts val="1850"/>
              <a:buChar char="•"/>
            </a:pPr>
            <a:endParaRPr lang="en-US" sz="1200" dirty="0" smtClean="0"/>
          </a:p>
          <a:p>
            <a:pPr marL="342900" lvl="0" indent="-342900" algn="just">
              <a:lnSpc>
                <a:spcPct val="90000"/>
              </a:lnSpc>
              <a:buClr>
                <a:schemeClr val="dk1"/>
              </a:buClr>
              <a:buSzPts val="1850"/>
              <a:buChar char="•"/>
            </a:pPr>
            <a:r>
              <a:rPr lang="en-US" sz="1200" dirty="0" smtClean="0"/>
              <a:t>For </a:t>
            </a:r>
            <a:r>
              <a:rPr lang="en-US" sz="1200" dirty="0" smtClean="0"/>
              <a:t>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smtClean="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smtClean="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smtClean="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smtClean="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smtClean="0"/>
              <a:t>Achievement of a accuracy rate in predicting earthquake magnitude and depth at given  locations, showcasing the effectiveness of the proposed model in earthquake forecasting</a:t>
            </a:r>
            <a:r>
              <a:rPr lang="en-US" dirty="0" smtClean="0"/>
              <a:t>.   </a:t>
            </a:r>
            <a:endParaRPr lang="en-US" dirty="0"/>
          </a:p>
        </p:txBody>
      </p:sp>
    </p:spTree>
    <p:extLst>
      <p:ext uri="{BB962C8B-B14F-4D97-AF65-F5344CB8AC3E}">
        <p14:creationId xmlns:p14="http://schemas.microsoft.com/office/powerpoint/2010/main" xmlns=""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smtClean="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smtClean="0"/>
              <a:t>Random Forest Regression:</a:t>
            </a:r>
          </a:p>
          <a:p>
            <a:pPr marL="342900" lvl="0" indent="-342900" algn="just">
              <a:buSzPts val="2000"/>
              <a:buChar char="•"/>
            </a:pPr>
            <a:r>
              <a:rPr lang="en-US" dirty="0" smtClean="0"/>
              <a:t>In a random forest regression for predicting the magnitude of </a:t>
            </a:r>
            <a:r>
              <a:rPr lang="en-US" dirty="0" err="1" smtClean="0"/>
              <a:t>earthquake,the</a:t>
            </a:r>
            <a:r>
              <a:rPr lang="en-US" dirty="0" smtClean="0"/>
              <a:t> algorithm typically used in based on decision trees.</a:t>
            </a:r>
          </a:p>
          <a:p>
            <a:pPr marL="342900" lvl="0" indent="-342900" algn="just">
              <a:buSzPts val="2000"/>
              <a:buChar char="•"/>
            </a:pPr>
            <a:r>
              <a:rPr lang="en-US" dirty="0" smtClean="0"/>
              <a:t>This ensemble approach helps to improve the accuracy and generalization of the model.</a:t>
            </a:r>
          </a:p>
          <a:p>
            <a:pPr marL="342900" lvl="0" indent="-342900" algn="just">
              <a:buSzPts val="2000"/>
              <a:buChar char="•"/>
            </a:pPr>
            <a:r>
              <a:rPr lang="en-US" dirty="0" smtClean="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smtClean="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smtClean="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smtClean="0"/>
              <a:t>Model Evaluation: Evaluate the trained model using the testing data. Utilize regression metrics such as Mean Squared Error (MSE), Root Mean Squared Error (RMSE), Mean Absolute Error (MAE), and R-squared to assess the model's performance</a:t>
            </a:r>
            <a:r>
              <a:rPr lang="en-US" sz="1050" dirty="0" smtClean="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smtClean="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smtClean="0"/>
              <a:t>Train your earthquake magnitude prediction model using historical seismic data . Evaluate the models performance using appropriate </a:t>
            </a:r>
            <a:r>
              <a:rPr lang="en-US" sz="1600" dirty="0" err="1" smtClean="0"/>
              <a:t>matrics</a:t>
            </a:r>
            <a:r>
              <a:rPr lang="en-US" sz="1600" dirty="0" smtClean="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smtClean="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smtClean="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smtClean="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smtClean="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smtClean="0"/>
              <a:t>Implement caching mechanism and load balancers to distribute incoming requests efficiently.   </a:t>
            </a:r>
            <a:endParaRPr lang="en-US" sz="1600" dirty="0"/>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xmlns=""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646</TotalTime>
  <Words>1063</Words>
  <Application>Microsoft Office PowerPoint</Application>
  <PresentationFormat>On-screen Show (16:9)</PresentationFormat>
  <Paragraphs>93</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https://github.com/sudhagar877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ANBU.S</cp:lastModifiedBy>
  <cp:revision>175</cp:revision>
  <dcterms:modified xsi:type="dcterms:W3CDTF">2024-04-16T10:25:52Z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